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89" r:id="rId3"/>
    <p:sldId id="25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259" r:id="rId14"/>
    <p:sldId id="260" r:id="rId15"/>
    <p:sldId id="261" r:id="rId16"/>
    <p:sldId id="262" r:id="rId17"/>
    <p:sldId id="263" r:id="rId18"/>
    <p:sldId id="264" r:id="rId19"/>
    <p:sldId id="291" r:id="rId20"/>
    <p:sldId id="265" r:id="rId21"/>
    <p:sldId id="266" r:id="rId22"/>
    <p:sldId id="329" r:id="rId23"/>
    <p:sldId id="330" r:id="rId24"/>
    <p:sldId id="268" r:id="rId25"/>
    <p:sldId id="294" r:id="rId26"/>
    <p:sldId id="269" r:id="rId27"/>
    <p:sldId id="295" r:id="rId28"/>
    <p:sldId id="270" r:id="rId29"/>
    <p:sldId id="296" r:id="rId30"/>
    <p:sldId id="271" r:id="rId31"/>
    <p:sldId id="272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273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277" r:id="rId53"/>
    <p:sldId id="274" r:id="rId54"/>
    <p:sldId id="275" r:id="rId55"/>
    <p:sldId id="327" r:id="rId56"/>
    <p:sldId id="276" r:id="rId57"/>
    <p:sldId id="279" r:id="rId58"/>
    <p:sldId id="280" r:id="rId59"/>
    <p:sldId id="281" r:id="rId60"/>
    <p:sldId id="292" r:id="rId61"/>
    <p:sldId id="283" r:id="rId62"/>
    <p:sldId id="284" r:id="rId63"/>
    <p:sldId id="285" r:id="rId64"/>
    <p:sldId id="297" r:id="rId65"/>
    <p:sldId id="286" r:id="rId66"/>
    <p:sldId id="298" r:id="rId67"/>
    <p:sldId id="287" r:id="rId68"/>
    <p:sldId id="32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478" autoAdjust="0"/>
  </p:normalViewPr>
  <p:slideViewPr>
    <p:cSldViewPr>
      <p:cViewPr varScale="1">
        <p:scale>
          <a:sx n="164" d="100"/>
          <a:sy n="164" d="100"/>
        </p:scale>
        <p:origin x="426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7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68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 we define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𝐥𝐞𝐧𝐠𝐭𝐡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of the curve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with equation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the limit of the lengths of these approximating polygonal paths (if </a:t>
                </a:r>
                <a:r>
                  <a:rPr lang="en-US" sz="3200" b="1" dirty="0" smtClean="0"/>
                  <a:t>the limit </a:t>
                </a:r>
                <a:r>
                  <a:rPr lang="en-US" sz="3200" b="1" dirty="0"/>
                  <a:t>exists</a:t>
                </a:r>
                <a:r>
                  <a:rPr lang="en-US" sz="3200" b="1" dirty="0" smtClean="0"/>
                  <a:t>):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the distance between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68878"/>
              </a:xfrm>
              <a:prstGeom prst="rect">
                <a:avLst/>
              </a:prstGeom>
              <a:blipFill>
                <a:blip r:embed="rId2"/>
                <a:stretch>
                  <a:fillRect l="-1667" r="-1667" b="-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4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Notice that the procedure for defining arc length is very similar to the procedure </a:t>
            </a:r>
            <a:r>
              <a:rPr lang="en-US" sz="3200" b="1" dirty="0" smtClean="0"/>
              <a:t>we used </a:t>
            </a:r>
            <a:r>
              <a:rPr lang="en-US" sz="3200" b="1" dirty="0"/>
              <a:t>for defining area and </a:t>
            </a:r>
            <a:r>
              <a:rPr lang="en-US" sz="3200" b="1" dirty="0" smtClean="0"/>
              <a:t>volume.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divided the curve into a large number of </a:t>
            </a:r>
            <a:r>
              <a:rPr lang="en-US" sz="3200" b="1" dirty="0" smtClean="0"/>
              <a:t>small parts.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220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then found the approximate lengths of the small parts and added them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943600"/>
                <a:ext cx="9144000" cy="75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Finally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</a:t>
                </a:r>
                <a:r>
                  <a:rPr lang="en-US" sz="3200" b="1" dirty="0"/>
                  <a:t>took the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43600"/>
                <a:ext cx="9144000" cy="754117"/>
              </a:xfrm>
              <a:prstGeom prst="rect">
                <a:avLst/>
              </a:prstGeom>
              <a:blipFill>
                <a:blip r:embed="rId2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2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definition of arc length given by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not very convenient for </a:t>
                </a:r>
                <a:r>
                  <a:rPr lang="en-US" sz="3200" b="1" dirty="0" smtClean="0"/>
                  <a:t>computational purposes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but we can derive an integral formula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in the case 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has </a:t>
                </a:r>
                <a:r>
                  <a:rPr lang="en-US" sz="3200" b="1" dirty="0" smtClean="0"/>
                  <a:t>a continuous </a:t>
                </a:r>
                <a:r>
                  <a:rPr lang="en-US" sz="3200" b="1" dirty="0"/>
                  <a:t>derivative.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817203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This brings up the following definition.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795897"/>
                <a:ext cx="9144000" cy="206210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𝐫𝐞𝐜𝐭𝐢𝐟𝐢𝐚𝐛𝐥𝐞</m:t>
                    </m:r>
                  </m:oMath>
                </a14:m>
                <a:r>
                  <a:rPr lang="en-US" sz="3200" b="1" dirty="0"/>
                  <a:t> curve is one that has a finite arc length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5897"/>
                <a:ext cx="9144000" cy="2062103"/>
              </a:xfrm>
              <a:prstGeom prst="rect">
                <a:avLst/>
              </a:prstGeom>
              <a:blipFill>
                <a:blip r:embed="rId3"/>
                <a:stretch>
                  <a:fillRect l="-1528" r="-1462" b="-4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1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23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sufficient condition </a:t>
                </a:r>
                <a:r>
                  <a:rPr lang="en-US" sz="3200" b="1" dirty="0"/>
                  <a:t>for the graph of a </a:t>
                </a:r>
                <a:r>
                  <a:rPr lang="en-US" sz="3200" b="1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be rectifiable </a:t>
                </a:r>
                <a:r>
                  <a:rPr lang="en-US" sz="3200" b="1" dirty="0" smtClean="0"/>
                  <a:t>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 smtClean="0"/>
                  <a:t> is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continuous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37296"/>
              </a:xfrm>
              <a:prstGeom prst="rect">
                <a:avLst/>
              </a:prstGeom>
              <a:blipFill>
                <a:blip r:embed="rId2"/>
                <a:stretch>
                  <a:fillRect l="-1667" r="-1667" b="-3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53574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Such a function is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continuously differentiable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its </a:t>
                </a:r>
                <a:r>
                  <a:rPr lang="en-US" sz="3200" b="1" dirty="0" smtClean="0"/>
                  <a:t>graph is </a:t>
                </a:r>
                <a:r>
                  <a:rPr lang="en-US" sz="3200" b="1" dirty="0"/>
                  <a:t>a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smooth curve </a:t>
                </a:r>
                <a:r>
                  <a:rPr lang="en-US" sz="3200" b="1" dirty="0"/>
                  <a:t>because a small change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produces a small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574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Consider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continuously </a:t>
                </a:r>
                <a:r>
                  <a:rPr lang="en-US" sz="3200" b="1" dirty="0"/>
                  <a:t>differentiable 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approximate the </a:t>
                </a:r>
                <a:r>
                  <a:rPr lang="en-US" sz="3200" b="1" dirty="0"/>
                  <a:t>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line segments whose endpoints </a:t>
                </a:r>
                <a:r>
                  <a:rPr lang="en-US" sz="3200" b="1" dirty="0" smtClean="0"/>
                  <a:t>are determined </a:t>
                </a:r>
                <a:r>
                  <a:rPr lang="en-US" sz="3200" b="1" dirty="0"/>
                  <a:t>by the </a:t>
                </a:r>
                <a:r>
                  <a:rPr lang="en-US" sz="3200" b="1" dirty="0" smtClean="0"/>
                  <a:t>partition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 </a:t>
                </a: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22" y="3276600"/>
            <a:ext cx="451567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11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letting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</a:t>
                </a:r>
                <a:r>
                  <a:rPr lang="en-US" sz="3200" b="1" dirty="0" smtClean="0"/>
                  <a:t>can approximate </a:t>
                </a:r>
                <a:r>
                  <a:rPr lang="en-US" sz="3200" b="1" dirty="0"/>
                  <a:t>the length of the graph </a:t>
                </a:r>
                <a:r>
                  <a:rPr lang="en-US" sz="3200" b="1" dirty="0" smtClean="0"/>
                  <a:t>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1188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30609"/>
                <a:ext cx="9144000" cy="1547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0609"/>
                <a:ext cx="9144000" cy="15473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42042"/>
                <a:ext cx="9144000" cy="158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42042"/>
                <a:ext cx="9144000" cy="15873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7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approximation appears to become better and better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41179"/>
                <a:ext cx="9144000" cy="247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length </a:t>
                </a:r>
                <a:r>
                  <a:rPr lang="en-US" sz="3200" b="1" dirty="0"/>
                  <a:t>of the graph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𝐢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b="1" i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𝐢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41179"/>
                <a:ext cx="9144000" cy="247753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5494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exists for </a:t>
                </a:r>
                <a:r>
                  <a:rPr lang="en-US" sz="3200" b="1" dirty="0" smtClean="0"/>
                  <a:t>each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can apply the Mean </a:t>
                </a:r>
                <a:r>
                  <a:rPr lang="en-US" sz="3200" b="1" dirty="0"/>
                  <a:t>Value </a:t>
                </a:r>
                <a:r>
                  <a:rPr lang="en-US" sz="3200" b="1" dirty="0" smtClean="0"/>
                  <a:t>Theorem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54940"/>
                <a:ext cx="9144000" cy="1492781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5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 Mean Value Theorem guarantees </a:t>
                </a:r>
                <a:r>
                  <a:rPr lang="en-US" sz="3200" b="1" dirty="0"/>
                  <a:t>the existence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such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5476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83341"/>
                <a:ext cx="9144000" cy="2464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continuous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it follows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also </a:t>
                </a:r>
                <a:r>
                  <a:rPr lang="en-US" sz="3200" b="1" dirty="0" smtClean="0"/>
                  <a:t>continuous (and </a:t>
                </a:r>
                <a:r>
                  <a:rPr lang="en-US" sz="3200" b="1" dirty="0"/>
                  <a:t>therefore integrable)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3341"/>
                <a:ext cx="9144000" cy="2464264"/>
              </a:xfrm>
              <a:prstGeom prst="rect">
                <a:avLst/>
              </a:prstGeom>
              <a:blipFill>
                <a:blip r:embed="rId3"/>
                <a:stretch>
                  <a:fillRect l="-1667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1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05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implies that</a:t>
                </a: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b="1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0515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40076"/>
                <a:ext cx="4114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𝐚𝐫𝐜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𝐥𝐞𝐧𝐠𝐭𝐡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0076"/>
                <a:ext cx="4114800" cy="2308324"/>
              </a:xfrm>
              <a:prstGeom prst="rect">
                <a:avLst/>
              </a:prstGeom>
              <a:blipFill>
                <a:blip r:embed="rId3"/>
                <a:stretch>
                  <a:fillRect l="-3704" r="-3704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518" y="3352800"/>
            <a:ext cx="449348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9069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𝐀𝐫𝐜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𝐋𝐞𝐧𝐠𝐭𝐡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the </a:t>
                </a:r>
                <a:r>
                  <a:rPr lang="en-US" sz="3200" b="1" dirty="0"/>
                  <a:t>function </a:t>
                </a:r>
                <a:r>
                  <a:rPr lang="en-US" sz="3200" b="1" dirty="0" smtClean="0"/>
                  <a:t>given </a:t>
                </a:r>
                <a:r>
                  <a:rPr lang="en-US" sz="3200" b="1" dirty="0"/>
                  <a:t>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represent a smooth curve 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arc length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90698"/>
              </a:xfrm>
              <a:prstGeom prst="rect">
                <a:avLst/>
              </a:prstGeom>
              <a:blipFill>
                <a:blip r:embed="rId2"/>
                <a:stretch>
                  <a:fillRect l="-1528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47800"/>
            <a:ext cx="9144000" cy="4191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 Length 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endParaRPr lang="en-US" sz="4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of a Surface of </a:t>
            </a: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Revolution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32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58873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𝐀𝐫𝐜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𝐋𝐞𝐧𝐠𝐭𝐡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Similarly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a smooth curve given </a:t>
                </a:r>
                <a:r>
                  <a:rPr lang="en-US" sz="3200" b="1" dirty="0" smtClean="0"/>
                  <a:t>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arc length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200" b="1" dirty="0" smtClean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88739"/>
              </a:xfrm>
              <a:prstGeom prst="rect">
                <a:avLst/>
              </a:prstGeom>
              <a:blipFill>
                <a:blip r:embed="rId2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86200"/>
                <a:ext cx="9144000" cy="2611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Because the definition of arc length can be applied to a linear function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</a:t>
                </a:r>
                <a:r>
                  <a:rPr lang="en-US" sz="2800" b="1" dirty="0" smtClean="0"/>
                  <a:t>can check </a:t>
                </a:r>
                <a:r>
                  <a:rPr lang="en-US" sz="2800" b="1" dirty="0"/>
                  <a:t>to see that this new definition agrees with the standard Distance Formula for </a:t>
                </a:r>
                <a:r>
                  <a:rPr lang="en-US" sz="2800" b="1" dirty="0" smtClean="0"/>
                  <a:t>the length </a:t>
                </a:r>
                <a:r>
                  <a:rPr lang="en-US" sz="2800" b="1" dirty="0"/>
                  <a:t>of a line segment.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611677"/>
              </a:xfrm>
              <a:prstGeom prst="rect">
                <a:avLst/>
              </a:prstGeom>
              <a:blipFill>
                <a:blip r:embed="rId3"/>
                <a:stretch>
                  <a:fillRect l="-1333" r="-1333" b="-5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84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𝐋𝐞𝐧𝐠𝐭𝐡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𝐒𝐞𝐠𝐦𝐞𝐧𝐭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</a:t>
                </a: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the graph </a:t>
                </a:r>
                <a:r>
                  <a:rPr lang="en-US" sz="3200" b="1" dirty="0" smtClean="0"/>
                  <a:t>of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73" y="1676400"/>
            <a:ext cx="429552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91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𝐋𝐞𝐧𝐠𝐭𝐡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𝐒𝐞𝐠𝐦𝐞𝐧𝐭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</a:t>
                </a: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the graph </a:t>
                </a:r>
                <a:r>
                  <a:rPr lang="en-US" sz="3200" b="1" dirty="0" smtClean="0"/>
                  <a:t>of 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  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/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9125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29" y="0"/>
                <a:ext cx="9142771" cy="2900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" y="0"/>
                <a:ext cx="9142771" cy="29004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6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14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𝐀𝐫𝐜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𝐋𝐞𝐧𝐠𝐭𝐡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of the graph </a:t>
                </a:r>
                <a:r>
                  <a:rPr lang="en-US" sz="3200" b="1" dirty="0" smtClean="0"/>
                  <a:t>of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</a:t>
                </a:r>
                <a:r>
                  <a:rPr lang="en-US" sz="3200" b="1" dirty="0"/>
                  <a:t>shown in </a:t>
                </a:r>
                <a:r>
                  <a:rPr lang="en-US" sz="3200" b="1" dirty="0" smtClean="0"/>
                  <a:t>the next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Figure.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47819"/>
              </a:xfrm>
              <a:prstGeom prst="rect">
                <a:avLst/>
              </a:prstGeom>
              <a:blipFill>
                <a:blip r:embed="rId2"/>
                <a:stretch>
                  <a:fillRect l="-1667" b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776792"/>
            <a:ext cx="4419600" cy="40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0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04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Finding Arc Length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of the graph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shown </a:t>
                </a:r>
                <a:r>
                  <a:rPr lang="en-US" sz="3200" b="1" dirty="0" smtClean="0"/>
                  <a:t>in the next Figure.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436707"/>
            <a:ext cx="4572000" cy="34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1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ra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𝟗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rad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ra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𝟐𝟕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𝟗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bSup>
                    </m:oMath>
                  </m:oMathPara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12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0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6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𝐀𝐫𝐜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𝐋𝐞𝐧𝐠𝐭𝐡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of the graph 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𝛑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</a:t>
                </a:r>
                <a:r>
                  <a:rPr lang="en-US" sz="3200" b="1" dirty="0"/>
                  <a:t>shown in the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next </a:t>
                </a:r>
                <a:r>
                  <a:rPr lang="en-US" sz="3200" b="1" dirty="0"/>
                  <a:t>Figure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63805"/>
              </a:xfrm>
              <a:prstGeom prst="rect">
                <a:avLst/>
              </a:prstGeom>
              <a:blipFill>
                <a:blip r:embed="rId2"/>
                <a:stretch>
                  <a:fillRect l="-1667" b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2228850"/>
            <a:ext cx="43338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56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func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den>
                          </m:f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func>
                                        </m:den>
                                      </m:f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56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6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𝐈𝐧𝐭𝐫𝐨𝐝𝐮𝐜𝐭𝐢𝐨𝐧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this </a:t>
                </a:r>
                <a:r>
                  <a:rPr lang="en-US" sz="3200" b="1" dirty="0" smtClean="0"/>
                  <a:t>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definite integrals are used to find the arc lengths of curves and the </a:t>
                </a:r>
                <a:r>
                  <a:rPr lang="en-US" sz="3200" b="1" dirty="0" smtClean="0"/>
                  <a:t>areas of </a:t>
                </a:r>
                <a:r>
                  <a:rPr lang="en-US" sz="3200" b="1" dirty="0"/>
                  <a:t>surfaces of revolution.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58114"/>
                <a:ext cx="9144000" cy="379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In either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 arc (a segment of a curve) is </a:t>
                </a:r>
                <a:r>
                  <a:rPr lang="en-US" sz="3200" b="1" dirty="0" smtClean="0"/>
                  <a:t>approximated by </a:t>
                </a:r>
                <a:r>
                  <a:rPr lang="en-US" sz="3200" b="1" dirty="0"/>
                  <a:t>straight line segments whose lengths are given by the familiar Distance </a:t>
                </a:r>
                <a:r>
                  <a:rPr lang="en-US" sz="3200" b="1" dirty="0" smtClean="0"/>
                  <a:t>Formula between two points: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8114"/>
                <a:ext cx="9144000" cy="379988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54102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Length of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Cable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electric cable is hung between two towers that are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</m:oMath>
                </a14:m>
                <a:r>
                  <a:rPr lang="en-US" sz="3200" b="1" dirty="0"/>
                  <a:t> feet apart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</a:t>
                </a:r>
                <a:r>
                  <a:rPr lang="en-US" sz="3200" b="1" dirty="0" smtClean="0"/>
                  <a:t>in the next Figure.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410200" cy="3785652"/>
              </a:xfrm>
              <a:prstGeom prst="rect">
                <a:avLst/>
              </a:prstGeom>
              <a:blipFill>
                <a:blip r:embed="rId2"/>
                <a:stretch>
                  <a:fillRect l="-2815" r="-270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2420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cable takes the shape of a catenary whose equation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42008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26" y="0"/>
            <a:ext cx="360947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78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arc length of the cable between the two towers</a:t>
                </a:r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𝟏𝟎𝟎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𝟏𝟓𝟎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7866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0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𝐓𝐞𝐜𝐡𝐧𝐨𝐥𝐨𝐠𝐢𝐜𝐚𝐥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Definite integrals representing arc length often are </a:t>
                </a:r>
                <a:r>
                  <a:rPr lang="en-US" sz="3200" b="1" dirty="0" smtClean="0"/>
                  <a:t>very difficult </a:t>
                </a:r>
                <a:r>
                  <a:rPr lang="en-US" sz="3200" b="1" dirty="0"/>
                  <a:t>to evaluate.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33368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</a:t>
            </a:r>
            <a:r>
              <a:rPr lang="en-US" sz="3200" b="1" dirty="0" smtClean="0"/>
              <a:t>lecture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a few examples </a:t>
            </a:r>
            <a:r>
              <a:rPr lang="en-US" sz="3200" b="1" dirty="0" smtClean="0"/>
              <a:t>have been </a:t>
            </a:r>
            <a:r>
              <a:rPr lang="en-US" sz="3200" b="1" dirty="0"/>
              <a:t>presented. </a:t>
            </a:r>
            <a:endParaRPr lang="en-US" sz="3200" b="1" dirty="0" smtClean="0"/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In </a:t>
            </a:r>
            <a:r>
              <a:rPr lang="en-US" sz="3200" b="1" dirty="0"/>
              <a:t>the </a:t>
            </a:r>
            <a:r>
              <a:rPr lang="en-US" sz="3200" b="1" dirty="0" smtClean="0"/>
              <a:t>forthcoming lectures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with more advanced integration techniques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we </a:t>
            </a:r>
            <a:r>
              <a:rPr lang="en-US" sz="3200" b="1" dirty="0"/>
              <a:t>will be able to tackle </a:t>
            </a:r>
            <a:r>
              <a:rPr lang="en-US" sz="3200" b="1" dirty="0" smtClean="0"/>
              <a:t>more difficult </a:t>
            </a:r>
            <a:r>
              <a:rPr lang="en-US" sz="3200" b="1" dirty="0"/>
              <a:t>arc length problems.</a:t>
            </a:r>
          </a:p>
        </p:txBody>
      </p:sp>
    </p:spTree>
    <p:extLst>
      <p:ext uri="{BB962C8B-B14F-4D97-AF65-F5344CB8AC3E}">
        <p14:creationId xmlns:p14="http://schemas.microsoft.com/office/powerpoint/2010/main" val="25259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the meantime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remember that </a:t>
            </a:r>
            <a:r>
              <a:rPr lang="en-US" sz="3200" b="1" dirty="0" smtClean="0"/>
              <a:t>we </a:t>
            </a:r>
            <a:r>
              <a:rPr lang="en-US" sz="3200" b="1" dirty="0"/>
              <a:t>can always </a:t>
            </a:r>
            <a:r>
              <a:rPr lang="en-US" sz="3200" b="1" dirty="0" smtClean="0"/>
              <a:t>use a </a:t>
            </a:r>
            <a:r>
              <a:rPr lang="en-US" sz="3200" b="1" dirty="0"/>
              <a:t>numerical integration program to approximate an arc length.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</a:t>
                </a:r>
                <a:r>
                  <a:rPr lang="en-US" sz="3200" b="1" dirty="0" smtClean="0"/>
                  <a:t>the numerical </a:t>
                </a:r>
                <a:r>
                  <a:rPr lang="en-US" sz="3200" b="1" dirty="0"/>
                  <a:t>integration feature of a graphing utility to approximate the arc lengths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876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8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𝐀𝐫𝐜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𝐋𝐞𝐧𝐠𝐭𝐡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will find it useful to have a function that measures the arc length of a curve from a </a:t>
                </a:r>
                <a:r>
                  <a:rPr lang="en-US" sz="3200" b="1" dirty="0" smtClean="0"/>
                  <a:t>particular starting </a:t>
                </a:r>
                <a:r>
                  <a:rPr lang="en-US" sz="3200" b="1" dirty="0"/>
                  <a:t>point to any other point on the curve.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620704"/>
                <a:ext cx="9144000" cy="323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 if a smooth curve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has </a:t>
                </a:r>
                <a:r>
                  <a:rPr lang="en-US" sz="3200" b="1" dirty="0" smtClean="0"/>
                  <a:t>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distance along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from the initial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20704"/>
                <a:ext cx="9144000" cy="3237296"/>
              </a:xfrm>
              <a:prstGeom prst="rect">
                <a:avLst/>
              </a:prstGeom>
              <a:blipFill>
                <a:blip r:embed="rId3"/>
                <a:stretch>
                  <a:fillRect l="-1667" r="-1667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1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88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a function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the arc length </a:t>
                </a:r>
                <a:r>
                  <a:rPr lang="en-US" sz="3200" b="1" dirty="0" smtClean="0"/>
                  <a:t>function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by Formula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8895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 replaced the variable of integration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so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does not have two meanings.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can use the </a:t>
                </a:r>
                <a:r>
                  <a:rPr lang="en-US" sz="3200" b="1" dirty="0"/>
                  <a:t>Fundamental Theorem of Calculus to differentiate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 smtClean="0"/>
                  <a:t> since </a:t>
                </a:r>
                <a:r>
                  <a:rPr lang="en-US" sz="3200" b="1" dirty="0"/>
                  <a:t>the integrand is </a:t>
                </a:r>
                <a:r>
                  <a:rPr lang="en-US" sz="3200" b="1" dirty="0" smtClean="0"/>
                  <a:t>continuous.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5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1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en-US" sz="3200" b="1" dirty="0" smtClean="0"/>
                  <a:t>As a result we obtain: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𝐝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num>
                                    <m:den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𝐝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1684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shows that the rate of change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/>
                  <a:t> with respect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always at least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 smtClean="0"/>
                  <a:t>is equal </a:t>
                </a: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slope of the </a:t>
                </a:r>
                <a:r>
                  <a:rPr lang="en-US" sz="3200" b="1" dirty="0" smtClean="0"/>
                  <a:t>curve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903799"/>
                <a:ext cx="9144000" cy="1725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differential of arc length 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		   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𝐝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𝐝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03799"/>
                <a:ext cx="9144000" cy="1725601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8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this equation is sometimes written in the symmetric form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geometric interpretation of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shown in </a:t>
                </a:r>
                <a:r>
                  <a:rPr lang="en-US" sz="3200" b="1" dirty="0" smtClean="0"/>
                  <a:t>Figure.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260" y="3352800"/>
            <a:ext cx="50817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can be used as a mnemonic </a:t>
                </a:r>
                <a:r>
                  <a:rPr lang="en-US" sz="3200" b="1" dirty="0"/>
                  <a:t>device for remembering both of the Formulas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28800"/>
                <a:ext cx="9144000" cy="47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If we write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nary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then </a:t>
                </a:r>
                <a:r>
                  <a:rPr lang="en-US" sz="3200" b="1" dirty="0"/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either we can solve to get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which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or we can </a:t>
                </a:r>
                <a:r>
                  <a:rPr lang="en-US" sz="3200" b="1" dirty="0" smtClean="0"/>
                  <a:t>solve to get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𝐝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𝐝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which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4770152"/>
              </a:xfrm>
              <a:prstGeom prst="rect">
                <a:avLst/>
              </a:prstGeom>
              <a:blipFill>
                <a:blip r:embed="rId3"/>
                <a:stretch>
                  <a:fillRect l="-1667" r="-1667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3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 Find the arc length function for the </a:t>
                </a:r>
                <a:r>
                  <a:rPr lang="en-US" sz="3200" b="1" dirty="0" smtClean="0"/>
                  <a:t>curve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/>
                  <a:t>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as </a:t>
                </a:r>
                <a:r>
                  <a:rPr lang="en-US" sz="3200" b="1" dirty="0"/>
                  <a:t>the starting point.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36876"/>
              </a:xfrm>
              <a:prstGeom prst="rect">
                <a:avLst/>
              </a:prstGeom>
              <a:blipFill>
                <a:blip r:embed="rId2"/>
                <a:stretch>
                  <a:fillRect l="-1667" r="-1667" b="-3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223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2238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396601"/>
                <a:ext cx="9144000" cy="1156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96601"/>
                <a:ext cx="9144000" cy="1156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What do we mean by the length of a curve?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4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might think of fitting a piece of string </a:t>
                </a:r>
                <a:r>
                  <a:rPr lang="en-US" sz="3200" b="1" dirty="0" smtClean="0"/>
                  <a:t>to the </a:t>
                </a:r>
                <a:r>
                  <a:rPr lang="en-US" sz="3200" b="1" dirty="0"/>
                  <a:t>curve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then measuring the string against a ruler.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373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that might be </a:t>
            </a:r>
            <a:r>
              <a:rPr lang="en-US" sz="3200" b="1" dirty="0" smtClean="0"/>
              <a:t>difficult to </a:t>
            </a:r>
            <a:r>
              <a:rPr lang="en-US" sz="3200" b="1" dirty="0"/>
              <a:t>do with much accuracy if we have a complicated curve.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01" y="2590800"/>
            <a:ext cx="39528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01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01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1595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𝐬𝐢𝐧𝐜𝐞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595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14800"/>
                <a:ext cx="9144000" cy="242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 the arc length function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dirty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424318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3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8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nary>
                        <m:nary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dirty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b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82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62400"/>
                <a:ext cx="9144000" cy="274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arc length along the curve </a:t>
                </a: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𝟏𝟑𝟕𝟑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74408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52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𝐀𝐫𝐞𝐚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𝐒𝐮𝐫𝐟𝐚𝐜𝐞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𝐑𝐞𝐯𝐨𝐥𝐮𝐭𝐢𝐨𝐧</m:t>
                    </m:r>
                  </m:oMath>
                </a14:m>
                <a:r>
                  <a:rPr lang="ru-RU" sz="36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will now look at a procedure for finding the area of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𝐬𝐮𝐫𝐟𝐚𝐜𝐞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𝐫𝐞𝐯𝐨𝐥𝐮𝐭𝐢𝐨𝐧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00657"/>
              </a:xfrm>
              <a:prstGeom prst="rect">
                <a:avLst/>
              </a:prstGeom>
              <a:blipFill>
                <a:blip r:embed="rId2"/>
                <a:stretch>
                  <a:fillRect l="-1667" r="-1667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514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surface of revolution is formed when a curve is rotated about a line.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4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Such a </a:t>
            </a:r>
            <a:r>
              <a:rPr lang="en-US" sz="3200" b="1" dirty="0" smtClean="0"/>
              <a:t>surface is </a:t>
            </a:r>
            <a:r>
              <a:rPr lang="en-US" sz="3200" b="1" dirty="0"/>
              <a:t>the </a:t>
            </a:r>
            <a:r>
              <a:rPr lang="en-US" sz="3200" b="1" dirty="0" smtClean="0"/>
              <a:t>lateral boundary of </a:t>
            </a:r>
            <a:r>
              <a:rPr lang="en-US" sz="3200" b="1" dirty="0"/>
              <a:t>a solid of revolution of the type discussed in </a:t>
            </a:r>
            <a:r>
              <a:rPr lang="en-US" sz="3200" b="1" dirty="0" smtClean="0"/>
              <a:t>the previous two lectures.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7052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want to define the area of a surface of revolution in such a way that it </a:t>
            </a:r>
            <a:r>
              <a:rPr lang="en-US" sz="3200" b="1" dirty="0" smtClean="0"/>
              <a:t>corresponds to </a:t>
            </a:r>
            <a:r>
              <a:rPr lang="en-US" sz="3200" b="1" dirty="0"/>
              <a:t>our intuition.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surface area of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solid of revolution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imagine that painting the surface </a:t>
                </a:r>
                <a:r>
                  <a:rPr lang="en-US" sz="3200" b="1" dirty="0" smtClean="0"/>
                  <a:t>would require </a:t>
                </a:r>
                <a:r>
                  <a:rPr lang="en-US" sz="3200" b="1" dirty="0"/>
                  <a:t>the same amount of paint as does a flat region with area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7214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Let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start with some simple surfaces.</a:t>
            </a:r>
          </a:p>
        </p:txBody>
      </p:sp>
    </p:spTree>
    <p:extLst>
      <p:ext uri="{BB962C8B-B14F-4D97-AF65-F5344CB8AC3E}">
        <p14:creationId xmlns:p14="http://schemas.microsoft.com/office/powerpoint/2010/main" val="422266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lateral surface area of a circular cylinder with </a:t>
                </a:r>
                <a:r>
                  <a:rPr lang="en-US" sz="3200" b="1" dirty="0"/>
                  <a:t>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height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 is taken to be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𝒓𝒉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because we can imagine cutting the cylinder and unrolling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</a:t>
                </a:r>
                <a:r>
                  <a:rPr lang="en-US" sz="3200" b="1" dirty="0"/>
                  <a:t>(as in </a:t>
                </a:r>
                <a:r>
                  <a:rPr lang="en-US" sz="3200" b="1" dirty="0" smtClean="0"/>
                  <a:t>Figure) </a:t>
                </a:r>
                <a:r>
                  <a:rPr lang="en-US" sz="3200" b="1" dirty="0"/>
                  <a:t>to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obtain </a:t>
                </a:r>
                <a:r>
                  <a:rPr lang="en-US" sz="3200" b="1" dirty="0"/>
                  <a:t>a rectangle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with dimensions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blipFill>
                <a:blip r:embed="rId2"/>
                <a:stretch>
                  <a:fillRect l="-1667" r="-166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28" y="2286000"/>
            <a:ext cx="452927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Likewise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take a circular cone with base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slant height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cut it </a:t>
                </a:r>
                <a:r>
                  <a:rPr lang="en-US" sz="3200" b="1" dirty="0" smtClean="0"/>
                  <a:t>along the </a:t>
                </a:r>
                <a:r>
                  <a:rPr lang="en-US" sz="3200" b="1" dirty="0"/>
                  <a:t>dashed line in </a:t>
                </a:r>
                <a:r>
                  <a:rPr lang="en-US" sz="3200" b="1" dirty="0" smtClean="0"/>
                  <a:t>Figure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and flatten it to form a sector of a circle with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and central angle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75" y="3276600"/>
            <a:ext cx="68795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92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know that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general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area of a sector of a circle </a:t>
                </a:r>
                <a:r>
                  <a:rPr lang="en-US" sz="3200" b="1" dirty="0" smtClean="0"/>
                  <a:t>with radius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dirty="0"/>
                  <a:t> and angle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so in this case the area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9297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 we define the lateral surface area of a cone to </a:t>
                </a:r>
                <a:r>
                  <a:rPr lang="en-US" sz="3200" b="1" dirty="0" smtClean="0"/>
                  <a:t>be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What about more complicated surfaces of revolution?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If we follow the strategy </a:t>
            </a:r>
            <a:r>
              <a:rPr lang="en-US" sz="3200" b="1" dirty="0" smtClean="0"/>
              <a:t>we used </a:t>
            </a:r>
            <a:r>
              <a:rPr lang="en-US" sz="3200" b="1" dirty="0"/>
              <a:t>with arc length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can approximate the original curve by a polygonal path.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3210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When this </a:t>
            </a:r>
            <a:r>
              <a:rPr lang="en-US" sz="3200" b="1" dirty="0"/>
              <a:t>path is rotated about an axis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creates a simpler surface whose surface </a:t>
            </a:r>
            <a:r>
              <a:rPr lang="en-US" sz="3200" b="1" dirty="0" smtClean="0"/>
              <a:t>area approximates </a:t>
            </a:r>
            <a:r>
              <a:rPr lang="en-US" sz="3200" b="1" dirty="0"/>
              <a:t>the actual surface area.</a:t>
            </a:r>
          </a:p>
        </p:txBody>
      </p:sp>
    </p:spTree>
    <p:extLst>
      <p:ext uri="{BB962C8B-B14F-4D97-AF65-F5344CB8AC3E}">
        <p14:creationId xmlns:p14="http://schemas.microsoft.com/office/powerpoint/2010/main" val="247907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By taking a limit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can determine the </a:t>
            </a:r>
            <a:r>
              <a:rPr lang="en-US" sz="3200" b="1" dirty="0" smtClean="0"/>
              <a:t>exact surface </a:t>
            </a:r>
            <a:r>
              <a:rPr lang="en-US" sz="3200" b="1" dirty="0"/>
              <a:t>area.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002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approximating surface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consists of a number of bands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each formed by </a:t>
            </a:r>
            <a:r>
              <a:rPr lang="en-US" sz="3200" b="1" dirty="0" smtClean="0"/>
              <a:t>rotating a </a:t>
            </a:r>
            <a:r>
              <a:rPr lang="en-US" sz="3200" b="1" dirty="0"/>
              <a:t>line segment about an axis.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4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find the surface area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each of these bands can </a:t>
            </a:r>
            <a:r>
              <a:rPr lang="en-US" sz="3200" b="1" dirty="0" smtClean="0"/>
              <a:t>be considered </a:t>
            </a:r>
            <a:r>
              <a:rPr lang="en-US" sz="3200" b="1" dirty="0"/>
              <a:t>a portion of a circular cone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as shown in Figure </a:t>
            </a:r>
            <a:r>
              <a:rPr lang="en-US" sz="3200" b="1" dirty="0" smtClean="0"/>
              <a:t>below.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83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533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area of the band (</a:t>
                </a:r>
                <a:r>
                  <a:rPr lang="en-US" sz="3200" b="1" dirty="0" smtClean="0"/>
                  <a:t>or frustum </a:t>
                </a:r>
                <a:r>
                  <a:rPr lang="en-US" sz="3200" b="1" dirty="0"/>
                  <a:t>of a cone) with slant 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dirty="0"/>
                  <a:t> and upper and lower radii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is found by </a:t>
                </a:r>
                <a:r>
                  <a:rPr lang="en-US" sz="3200" b="1" dirty="0" smtClean="0"/>
                  <a:t>subtracting the </a:t>
                </a:r>
                <a:r>
                  <a:rPr lang="en-US" sz="3200" b="1" dirty="0"/>
                  <a:t>areas of two cones: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34000" cy="4524315"/>
              </a:xfrm>
              <a:prstGeom prst="rect">
                <a:avLst/>
              </a:prstGeom>
              <a:blipFill>
                <a:blip r:embed="rId2"/>
                <a:stretch>
                  <a:fillRect l="-2857" r="-285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95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                           =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sz="3200" b="1" dirty="0" smtClean="0"/>
                  <a:t>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42" y="1"/>
            <a:ext cx="370135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need a precise </a:t>
                </a:r>
                <a:r>
                  <a:rPr lang="en-US" sz="3200" b="1" dirty="0" smtClean="0"/>
                  <a:t>definition for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length of an </a:t>
                </a:r>
                <a:r>
                  <a:rPr lang="en-US" sz="3200" b="1" dirty="0"/>
                  <a:t>arc of a curve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the same spirit as the definitions we </a:t>
                </a:r>
                <a:r>
                  <a:rPr lang="en-US" sz="3200" b="1" dirty="0" smtClean="0"/>
                  <a:t>developed for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concepts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𝐚𝐫𝐞𝐚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𝐯𝐨𝐥𝐮𝐦𝐞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042176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If a curve is a polygon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can easily find its length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3200" b="1" dirty="0"/>
              <a:t> we just add the lengths of the </a:t>
            </a:r>
            <a:r>
              <a:rPr lang="en-US" sz="3200" b="1" dirty="0" smtClean="0"/>
              <a:t>line segments </a:t>
            </a:r>
            <a:r>
              <a:rPr lang="en-US" sz="3200" b="1" dirty="0"/>
              <a:t>that form the polygon.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can use the distance formula to find the </a:t>
            </a:r>
            <a:r>
              <a:rPr lang="en-US" sz="3200" b="1" dirty="0" smtClean="0"/>
              <a:t>distance between </a:t>
            </a:r>
            <a:r>
              <a:rPr lang="en-US" sz="3200" b="1" dirty="0"/>
              <a:t>the endpoints of </a:t>
            </a:r>
            <a:r>
              <a:rPr lang="en-US" sz="3200" b="1" dirty="0" smtClean="0"/>
              <a:t>each segment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4260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5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similar triangles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+ℓ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527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which gives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r>
                  <a:rPr lang="en-US" sz="3200" b="1" dirty="0" smtClean="0"/>
                  <a:t/>
                </a:r>
                <a:br>
                  <a:rPr lang="en-US" sz="3200" b="1" dirty="0" smtClean="0"/>
                </a:br>
                <a:r>
                  <a:rPr lang="en-US" sz="3200" b="1" dirty="0" smtClean="0"/>
                  <a:t>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48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Putting this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get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i="1" dirty="0" smtClean="0"/>
                  <a:t>	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endParaRPr lang="en-US" sz="3200" b="1" i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 the average radius of the band.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49148"/>
              </a:xfrm>
              <a:prstGeom prst="rect">
                <a:avLst/>
              </a:prstGeom>
              <a:blipFill>
                <a:blip r:embed="rId2"/>
                <a:stretch>
                  <a:fillRect l="-1667" r="-1667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29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 we apply Formula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our </a:t>
                </a:r>
                <a:r>
                  <a:rPr lang="en-US" sz="3200" b="1" dirty="0" smtClean="0"/>
                  <a:t>strategy of estimating the surface area of revolution.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4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Consider the line segment in the Figure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where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the length of the line </a:t>
                </a:r>
                <a:r>
                  <a:rPr lang="en-US" sz="3200" b="1" dirty="0" smtClean="0"/>
                  <a:t>segment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the radius at the left </a:t>
                </a:r>
                <a:r>
                  <a:rPr lang="en-US" sz="3200" b="1" dirty="0" smtClean="0"/>
                  <a:t>end of </a:t>
                </a:r>
                <a:r>
                  <a:rPr lang="en-US" sz="3200" b="1" dirty="0"/>
                  <a:t>the line </a:t>
                </a:r>
                <a:r>
                  <a:rPr lang="en-US" sz="3200" b="1" dirty="0" smtClean="0"/>
                  <a:t>segment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the radius at the </a:t>
                </a:r>
                <a:endParaRPr lang="en-US" sz="3200" b="1" dirty="0" smtClean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right </a:t>
                </a:r>
                <a:r>
                  <a:rPr lang="en-US" sz="3200" b="1" dirty="0"/>
                  <a:t>end of the </a:t>
                </a:r>
                <a:endParaRPr lang="en-US" sz="3200" b="1" dirty="0" smtClean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line </a:t>
                </a:r>
                <a:r>
                  <a:rPr lang="en-US" sz="3200" b="1" dirty="0"/>
                  <a:t>segment.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 l="-1667" r="-1667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20" y="3200400"/>
            <a:ext cx="44441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the line </a:t>
                </a:r>
                <a:r>
                  <a:rPr lang="en-US" sz="3200" b="1" dirty="0"/>
                  <a:t>segment is revolved about its axis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forms a frustum of a </a:t>
                </a:r>
                <a:r>
                  <a:rPr lang="en-US" sz="3200" b="1" dirty="0" smtClean="0"/>
                  <a:t>circular </a:t>
                </a:r>
                <a:r>
                  <a:rPr lang="en-US" sz="3200" b="1" dirty="0"/>
                  <a:t>cone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with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𝒓𝑳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𝐥𝐚𝐭𝐞𝐫𝐚𝐥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𝐬𝐮𝐫𝐟𝐚𝐜𝐞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𝐚𝐯𝐞𝐫𝐚𝐠𝐞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𝐫𝐚𝐝𝐢𝐮𝐬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4914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9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Suppose the graph of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ru-RU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having a continuous derivative 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revolved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:r>
                  <a:rPr lang="en-US" sz="3200" b="1" dirty="0"/>
                  <a:t>to form a surface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:r>
                  <a:rPr lang="en-US" sz="3200" b="1" dirty="0" smtClean="0"/>
                  <a:t>the next Figure: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" y="3254085"/>
            <a:ext cx="9067799" cy="27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3200" b="1" dirty="0"/>
                  <a:t> be a partition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with subintervals of width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70811"/>
                <a:ext cx="9144000" cy="249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line segment of length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generates a frustum of a cone.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0811"/>
                <a:ext cx="9144000" cy="2496389"/>
              </a:xfrm>
              <a:prstGeom prst="rect">
                <a:avLst/>
              </a:prstGeom>
              <a:blipFill>
                <a:blip r:embed="rId3"/>
                <a:stretch>
                  <a:fillRect l="-1667" b="-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72000"/>
                <a:ext cx="9144000" cy="75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be the average radius of this frustum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754117"/>
              </a:xfrm>
              <a:prstGeom prst="rect">
                <a:avLst/>
              </a:prstGeom>
              <a:blipFill>
                <a:blip r:embed="rId4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1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the Intermediate </a:t>
                </a:r>
                <a:r>
                  <a:rPr lang="en-US" sz="3200" b="1" dirty="0"/>
                  <a:t>Value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exists (in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 smtClean="0"/>
                  <a:t>th</a:t>
                </a:r>
                <a:r>
                  <a:rPr lang="en-US" sz="3200" b="1" dirty="0" smtClean="0"/>
                  <a:t> subinterval</a:t>
                </a:r>
                <a:r>
                  <a:rPr lang="en-US" sz="3200" b="1" dirty="0"/>
                  <a:t>) such </a:t>
                </a:r>
                <a:r>
                  <a:rPr lang="en-US" sz="3200" b="1" dirty="0" smtClean="0"/>
                  <a:t>that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41251"/>
                <a:ext cx="9144000" cy="4516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lateral surface area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of the frustum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32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1251"/>
                <a:ext cx="9144000" cy="4516749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0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27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the Mean Value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exists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such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2758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2561"/>
                <a:ext cx="9144000" cy="327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32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total surface area can be </a:t>
                </a:r>
                <a:r>
                  <a:rPr lang="en-US" sz="3200" b="1" dirty="0" smtClean="0"/>
                  <a:t>approximated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2561"/>
                <a:ext cx="9144000" cy="3270639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can be shown that the limit of the right side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/>
                  <a:t>)</a:t>
                </a:r>
                <a:r>
                  <a:rPr lang="en-US" sz="3200" b="1" dirty="0" smtClean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99813"/>
                <a:ext cx="9144000" cy="325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a similar manner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revolved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9813"/>
                <a:ext cx="9144000" cy="325948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these two formulas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regard the </a:t>
                </a:r>
                <a:r>
                  <a:rPr lang="en-US" sz="3200" b="1" dirty="0" smtClean="0"/>
                  <a:t>products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as the circumferences </a:t>
                </a:r>
                <a:r>
                  <a:rPr lang="en-US" sz="3200" b="1" dirty="0"/>
                  <a:t>of the circles traced by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it is </a:t>
                </a:r>
                <a:r>
                  <a:rPr lang="en-US" sz="3200" b="1" dirty="0" smtClean="0"/>
                  <a:t>revolved about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86200"/>
            <a:ext cx="7239000" cy="29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are going to define the length of a </a:t>
            </a:r>
            <a:r>
              <a:rPr lang="en-US" sz="3200" b="1" dirty="0" smtClean="0"/>
              <a:t>general curve </a:t>
            </a:r>
            <a:r>
              <a:rPr lang="en-US" sz="3200" b="1" dirty="0"/>
              <a:t>by first approximating it by a </a:t>
            </a:r>
            <a:r>
              <a:rPr lang="en-US" sz="3200" b="1" dirty="0" smtClean="0"/>
              <a:t>polygonal path </a:t>
            </a:r>
            <a:r>
              <a:rPr lang="en-US" sz="3200" b="1" dirty="0"/>
              <a:t>(a path consisting of connected </a:t>
            </a:r>
            <a:r>
              <a:rPr lang="en-US" sz="3200" b="1" dirty="0" smtClean="0"/>
              <a:t>line segments</a:t>
            </a:r>
            <a:r>
              <a:rPr lang="en-US" sz="3200" b="1" dirty="0"/>
              <a:t>) and then taking a limit as the number of segments of the path is increased.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process is familiar for the case of a circle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 the circumference is the limit of lengths of inscribed polygons (see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below).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1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5106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Area of a Surface of Revolution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have </a:t>
                </a:r>
                <a:r>
                  <a:rPr lang="en-US" sz="3200" b="1" dirty="0"/>
                  <a:t>a continuous derivative 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 smtClean="0"/>
                  <a:t>. The </a:t>
                </a:r>
                <a:r>
                  <a:rPr lang="en-US" sz="3200" b="1" dirty="0"/>
                  <a:t>area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 of the surface of revolution formed by revolving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about a horizontal or vertical axis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the distance between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the axis of revolution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51061"/>
              </a:xfrm>
              <a:prstGeom prst="rect">
                <a:avLst/>
              </a:prstGeom>
              <a:blipFill>
                <a:blip r:embed="rId2"/>
                <a:stretch>
                  <a:fillRect l="-1661" t="-1129" r="-1462" b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4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1217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Area of a Surface of Revolution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 smtClean="0"/>
                  <a:t> on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then the surface area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is the distance between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and the axis of revolution.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12179"/>
              </a:xfrm>
              <a:prstGeom prst="rect">
                <a:avLst/>
              </a:prstGeom>
              <a:blipFill>
                <a:blip r:embed="rId2"/>
                <a:stretch>
                  <a:fillRect l="-1661" r="-1462" b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1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00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 formulas  in  this  definition are sometimes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written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respectively.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00041"/>
              </a:xfrm>
              <a:prstGeom prst="rect">
                <a:avLst/>
              </a:prstGeom>
              <a:blipFill>
                <a:blip r:embed="rId2"/>
                <a:stretch>
                  <a:fillRect l="-1667" r="-1333" b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03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Area of a Surface of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Revolution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surface formed by revolving the graph </a:t>
                </a:r>
                <a:r>
                  <a:rPr lang="en-US" sz="3200" b="1" dirty="0" smtClean="0"/>
                  <a:t>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about the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:r>
                  <a:rPr lang="en-US" sz="3200" b="1" dirty="0" smtClean="0"/>
                  <a:t>the next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Figure.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33494"/>
              </a:xfrm>
              <a:prstGeom prst="rect">
                <a:avLst/>
              </a:prstGeom>
              <a:blipFill>
                <a:blip r:embed="rId2"/>
                <a:stretch>
                  <a:fillRect l="-1800" t="-1695" r="-1667" b="-1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49371"/>
            <a:ext cx="3352800" cy="50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58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az-Latn-AZ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az-Latn-AZ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az-Latn-AZ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𝟏𝟖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𝟑𝟔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𝟏𝟖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𝟐𝟕</m:t>
                          </m:r>
                        </m:den>
                      </m:f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𝟓𝟔𝟑𝟏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87235"/>
              </a:xfrm>
              <a:prstGeom prst="rect">
                <a:avLst/>
              </a:prstGeom>
              <a:blipFill>
                <a:blip r:embed="rId2"/>
                <a:stretch>
                  <a:fillRect l="-1800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3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164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Area of a Surface of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Revolution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surface formed by revolving the graph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about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:r>
                  <a:rPr lang="en-US" sz="3200" b="1" dirty="0" smtClean="0"/>
                  <a:t>the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next Figure.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64812"/>
              </a:xfrm>
              <a:prstGeom prst="rect">
                <a:avLst/>
              </a:prstGeom>
              <a:blipFill>
                <a:blip r:embed="rId2"/>
                <a:stretch>
                  <a:fillRect l="-1800" t="-1653" r="-1667" b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84" y="3124200"/>
            <a:ext cx="360971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572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az-Latn-AZ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𝟔𝟏𝟑𝟔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72295"/>
              </a:xfrm>
              <a:prstGeom prst="rect">
                <a:avLst/>
              </a:prstGeom>
              <a:blipFill>
                <a:blip r:embed="rId2"/>
                <a:stretch>
                  <a:fillRect l="-1800" t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971800"/>
            <a:ext cx="91440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0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9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14" y="0"/>
            <a:ext cx="4038304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4572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 suppose that a curve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is defined by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continuous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72000" cy="3785652"/>
              </a:xfrm>
              <a:prstGeom prst="rect">
                <a:avLst/>
              </a:prstGeom>
              <a:blipFill>
                <a:blip r:embed="rId3"/>
                <a:stretch>
                  <a:fillRect l="-3333" r="-33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obtain a polygonal approximation to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by dividing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 with endpoints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and equal width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then </a:t>
                </a:r>
                <a:r>
                  <a:rPr lang="en-US" sz="3200" b="1" dirty="0"/>
                  <a:t>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lies on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and the polygonal path with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illustrated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 an approximation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2667000"/>
            <a:ext cx="6315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is approximately the length of this polygonal path and the </a:t>
                </a:r>
                <a:r>
                  <a:rPr lang="en-US" sz="3200" b="1" dirty="0" smtClean="0"/>
                  <a:t>approximation gets </a:t>
                </a:r>
                <a:r>
                  <a:rPr lang="en-US" sz="3200" b="1" dirty="0"/>
                  <a:t>better as we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54102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 the arc of the curve </a:t>
                </a:r>
                <a:r>
                  <a:rPr lang="en-US" sz="3200" b="1" dirty="0" smtClean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has been magnified and approximations with successively smaller values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shown.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5410200" cy="4524315"/>
              </a:xfrm>
              <a:prstGeom prst="rect">
                <a:avLst/>
              </a:prstGeom>
              <a:blipFill>
                <a:blip r:embed="rId3"/>
                <a:stretch>
                  <a:fillRect l="-2815" r="-2703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670469"/>
            <a:ext cx="3657600" cy="51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823</TotalTime>
  <Words>1750</Words>
  <Application>Microsoft Office PowerPoint</Application>
  <PresentationFormat>On-screen Show (4:3)</PresentationFormat>
  <Paragraphs>258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110</cp:revision>
  <dcterms:created xsi:type="dcterms:W3CDTF">2006-08-16T00:00:00Z</dcterms:created>
  <dcterms:modified xsi:type="dcterms:W3CDTF">2021-03-30T09:22:59Z</dcterms:modified>
</cp:coreProperties>
</file>